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2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5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9856" y="1339739"/>
            <a:ext cx="6899589" cy="617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smtClean="0">
                <a:solidFill>
                  <a:srgbClr val="C00000"/>
                </a:solidFill>
                <a:latin typeface="GillSans" panose="020B0602020204020204" pitchFamily="34" charset="0"/>
              </a:rPr>
              <a:t>Introduction to the </a:t>
            </a:r>
          </a:p>
          <a:p>
            <a:r>
              <a:rPr lang="en-ZA" sz="2800" b="1" dirty="0" smtClean="0">
                <a:solidFill>
                  <a:srgbClr val="C00000"/>
                </a:solidFill>
                <a:latin typeface="GillSans" panose="020B0602020204020204" pitchFamily="34" charset="0"/>
              </a:rPr>
              <a:t>Decentralised Treatment Facility (DTF)</a:t>
            </a:r>
            <a:endParaRPr lang="en-ZA" sz="2800" b="1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61315" y="343324"/>
            <a:ext cx="5281572" cy="1095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UBSUP</a:t>
            </a:r>
            <a:br>
              <a:rPr lang="en-ZA" sz="4800" b="1" dirty="0" smtClean="0">
                <a:solidFill>
                  <a:schemeClr val="accent1"/>
                </a:solidFill>
                <a:latin typeface="GillSans" panose="020B0602020204020204" pitchFamily="34" charset="0"/>
              </a:rPr>
            </a:br>
            <a:endParaRPr lang="en-ZA" sz="4800" b="1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2" y="150508"/>
            <a:ext cx="1387042" cy="1387042"/>
          </a:xfrm>
          <a:prstGeom prst="rect">
            <a:avLst/>
          </a:prstGeom>
        </p:spPr>
      </p:pic>
      <p:pic>
        <p:nvPicPr>
          <p:cNvPr id="7" name="Picture 7" descr="C:\Users\Michael Wolf\Desktop\1_DTF Intro and Site Selection &amp; Survey\Printouts\post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5" y="2198269"/>
            <a:ext cx="5089349" cy="359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6355" y="5181600"/>
            <a:ext cx="54102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3200" b="1" dirty="0">
                <a:solidFill>
                  <a:schemeClr val="tx1"/>
                </a:solidFill>
              </a:rPr>
              <a:t>Low Income Area</a:t>
            </a:r>
          </a:p>
        </p:txBody>
      </p:sp>
      <p:sp>
        <p:nvSpPr>
          <p:cNvPr id="6" name="Oval 5"/>
          <p:cNvSpPr/>
          <p:nvPr/>
        </p:nvSpPr>
        <p:spPr>
          <a:xfrm>
            <a:off x="4009231" y="4132261"/>
            <a:ext cx="1752600" cy="8207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 smtClean="0">
                <a:solidFill>
                  <a:schemeClr val="bg1"/>
                </a:solidFill>
              </a:rPr>
              <a:t>Pit </a:t>
            </a:r>
            <a:r>
              <a:rPr lang="en-ZA" b="1" dirty="0">
                <a:solidFill>
                  <a:schemeClr val="bg1"/>
                </a:solidFill>
              </a:rPr>
              <a:t>latrines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4132260"/>
            <a:ext cx="2133600" cy="8207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bg1"/>
                </a:solidFill>
              </a:rPr>
              <a:t>Septic </a:t>
            </a:r>
            <a:r>
              <a:rPr lang="en-ZA" b="1" dirty="0" smtClean="0">
                <a:solidFill>
                  <a:schemeClr val="bg1"/>
                </a:solidFill>
              </a:rPr>
              <a:t>tanks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40740" y="4132262"/>
            <a:ext cx="1752600" cy="8207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bg1"/>
                </a:solidFill>
              </a:rPr>
              <a:t>UDDT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968625"/>
            <a:ext cx="1411288" cy="50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 err="1">
                <a:solidFill>
                  <a:schemeClr val="tx1"/>
                </a:solidFill>
              </a:rPr>
              <a:t>Sanigo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5811" y="2975769"/>
            <a:ext cx="1411287" cy="5095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tx1"/>
                </a:solidFill>
              </a:rPr>
              <a:t>Exhauster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0880" y="2998868"/>
            <a:ext cx="1412875" cy="50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tx1"/>
                </a:solidFill>
              </a:rPr>
              <a:t>Exhauster</a:t>
            </a:r>
          </a:p>
        </p:txBody>
      </p:sp>
      <p:sp>
        <p:nvSpPr>
          <p:cNvPr id="12" name="Oval 11"/>
          <p:cNvSpPr/>
          <p:nvPr/>
        </p:nvSpPr>
        <p:spPr>
          <a:xfrm>
            <a:off x="3598863" y="1082675"/>
            <a:ext cx="2573337" cy="12160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DTF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3581400"/>
            <a:ext cx="0" cy="4714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41454" y="3581400"/>
            <a:ext cx="0" cy="4714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72400" y="3581401"/>
            <a:ext cx="0" cy="4714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32063" y="2024063"/>
            <a:ext cx="1066800" cy="77787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41455" y="2413000"/>
            <a:ext cx="0" cy="47307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72200" y="2113281"/>
            <a:ext cx="1066800" cy="76660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843583" y="132018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T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HE 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C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ONCEPT</a:t>
            </a:r>
            <a:endParaRPr lang="en-ZA" sz="3600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963867"/>
            <a:ext cx="5926137" cy="44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78295" y="1033945"/>
            <a:ext cx="411162" cy="977900"/>
            <a:chOff x="2697022" y="2007783"/>
            <a:chExt cx="411163" cy="978627"/>
          </a:xfrm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>
              <a:off x="2958426" y="2488627"/>
              <a:ext cx="125602" cy="49778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 bwMode="auto">
            <a:xfrm>
              <a:off x="2697022" y="2007783"/>
              <a:ext cx="411163" cy="4813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39426" y="2483644"/>
            <a:ext cx="452437" cy="1008062"/>
            <a:chOff x="2689686" y="3352839"/>
            <a:chExt cx="453424" cy="1007620"/>
          </a:xfrm>
        </p:grpSpPr>
        <p:cxnSp>
          <p:nvCxnSpPr>
            <p:cNvPr id="9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2689686" y="3352839"/>
              <a:ext cx="213002" cy="58009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2734233" y="3881244"/>
              <a:ext cx="408877" cy="47921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18012" y="1643856"/>
            <a:ext cx="465138" cy="1055687"/>
            <a:chOff x="1681023" y="2603095"/>
            <a:chExt cx="465169" cy="1056283"/>
          </a:xfrm>
        </p:grpSpPr>
        <p:cxnSp>
          <p:nvCxnSpPr>
            <p:cNvPr id="12" name="Straight Arrow Connector 8"/>
            <p:cNvCxnSpPr>
              <a:cxnSpLocks noChangeShapeType="1"/>
            </p:cNvCxnSpPr>
            <p:nvPr/>
          </p:nvCxnSpPr>
          <p:spPr bwMode="auto">
            <a:xfrm>
              <a:off x="1932668" y="3084503"/>
              <a:ext cx="213524" cy="57487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3" name="Oval 12"/>
            <p:cNvSpPr/>
            <p:nvPr/>
          </p:nvSpPr>
          <p:spPr bwMode="auto">
            <a:xfrm>
              <a:off x="1681023" y="2603095"/>
              <a:ext cx="411190" cy="4812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58880" y="4013146"/>
            <a:ext cx="830263" cy="676275"/>
            <a:chOff x="3542478" y="5022445"/>
            <a:chExt cx="830945" cy="676372"/>
          </a:xfrm>
        </p:grpSpPr>
        <p:cxnSp>
          <p:nvCxnSpPr>
            <p:cNvPr id="15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3542478" y="5368037"/>
              <a:ext cx="471013" cy="33078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6" name="Oval 15"/>
            <p:cNvSpPr/>
            <p:nvPr/>
          </p:nvSpPr>
          <p:spPr bwMode="auto">
            <a:xfrm>
              <a:off x="3963512" y="5022445"/>
              <a:ext cx="409911" cy="4810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35182" y="3301946"/>
            <a:ext cx="839787" cy="1530350"/>
            <a:chOff x="774560" y="4154083"/>
            <a:chExt cx="839914" cy="1530351"/>
          </a:xfrm>
        </p:grpSpPr>
        <p:cxnSp>
          <p:nvCxnSpPr>
            <p:cNvPr id="18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061820" y="4154083"/>
              <a:ext cx="552654" cy="110884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9" name="Oval 18"/>
            <p:cNvSpPr/>
            <p:nvPr/>
          </p:nvSpPr>
          <p:spPr bwMode="auto">
            <a:xfrm>
              <a:off x="774560" y="5203422"/>
              <a:ext cx="411224" cy="48101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84355" y="2861121"/>
            <a:ext cx="481012" cy="969963"/>
            <a:chOff x="4541546" y="3573989"/>
            <a:chExt cx="481161" cy="970619"/>
          </a:xfrm>
        </p:grpSpPr>
        <p:cxnSp>
          <p:nvCxnSpPr>
            <p:cNvPr id="21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4541546" y="3573989"/>
              <a:ext cx="213002" cy="58009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4613005" y="4063270"/>
              <a:ext cx="409702" cy="48133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14110" y="2418868"/>
            <a:ext cx="506413" cy="863600"/>
            <a:chOff x="4892713" y="3126309"/>
            <a:chExt cx="506236" cy="862675"/>
          </a:xfrm>
        </p:grpSpPr>
        <p:cxnSp>
          <p:nvCxnSpPr>
            <p:cNvPr id="24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4892713" y="3126309"/>
              <a:ext cx="190498" cy="53307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25" name="Oval 24"/>
            <p:cNvSpPr/>
            <p:nvPr/>
          </p:nvSpPr>
          <p:spPr bwMode="auto">
            <a:xfrm>
              <a:off x="4987930" y="3508487"/>
              <a:ext cx="411019" cy="4804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ZA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6545263" y="720725"/>
            <a:ext cx="2498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ZA" altLang="en-US" sz="1800">
                <a:ea typeface="MS PGothic" panose="020B0600070205080204" pitchFamily="34" charset="-128"/>
              </a:rPr>
              <a:t>Receiving Bay / Balancing tank (RBBT)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553200" y="18034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2"/>
            </a:pPr>
            <a:r>
              <a:rPr lang="en-ZA" altLang="en-US">
                <a:latin typeface="Calibri" panose="020F0502020204030204" pitchFamily="34" charset="0"/>
              </a:rPr>
              <a:t>Settler (ST)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27800" y="2325688"/>
            <a:ext cx="2689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3"/>
            </a:pPr>
            <a:r>
              <a:rPr lang="en-ZA" altLang="en-US">
                <a:latin typeface="Calibri" panose="020F0502020204030204" pitchFamily="34" charset="0"/>
              </a:rPr>
              <a:t>Anaerobic Baffled Reactor (ABR)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18275" y="3067050"/>
            <a:ext cx="2168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4"/>
            </a:pPr>
            <a:r>
              <a:rPr lang="en-ZA" altLang="en-US">
                <a:latin typeface="Calibri" panose="020F0502020204030204" pitchFamily="34" charset="0"/>
              </a:rPr>
              <a:t>Vertical Flow Constructed Wetland (VFCW)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491288" y="4068763"/>
            <a:ext cx="2679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5"/>
            </a:pPr>
            <a:r>
              <a:rPr lang="en-ZA" altLang="en-US">
                <a:latin typeface="Calibri" panose="020F0502020204030204" pitchFamily="34" charset="0"/>
              </a:rPr>
              <a:t>Sludge Drying Reed Beds (SDRB)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27800" y="47577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6"/>
            </a:pPr>
            <a:r>
              <a:rPr lang="en-ZA" altLang="en-US">
                <a:latin typeface="Calibri" panose="020F0502020204030204" pitchFamily="34" charset="0"/>
              </a:rPr>
              <a:t>Composting Area (CA)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545263" y="5546725"/>
            <a:ext cx="191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 startAt="7"/>
            </a:pPr>
            <a:r>
              <a:rPr lang="en-ZA" altLang="en-US">
                <a:latin typeface="Calibri" panose="020F0502020204030204" pitchFamily="34" charset="0"/>
              </a:rPr>
              <a:t>Operator Store (OS)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691183" y="42747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T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HE 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DTF M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ODULES</a:t>
            </a:r>
            <a:endParaRPr lang="en-ZA" sz="3600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816" y="21372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T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HE 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T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REATMENT</a:t>
            </a:r>
            <a:endParaRPr lang="en-ZA" sz="3600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pic>
        <p:nvPicPr>
          <p:cNvPr id="1026" name="Picture 2" descr="https://conceptdraw.com/a2996c3/p19/preview/640/pict--chemical-flask-education-pictograms---vector-stencils-library.png--diagram-flowchart-exa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5" y="860004"/>
            <a:ext cx="2026417" cy="1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ceptdraw.com/a2324c3/p10/preview/640/pict--electric-ecology-pictograms---vector-stencils-library.png--diagram-flowchart-exa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6" y="4685752"/>
            <a:ext cx="1904453" cy="13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5382" y="935780"/>
            <a:ext cx="387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ym typeface="Wingdings" panose="05000000000000000000" pitchFamily="2" charset="2"/>
              </a:rPr>
              <a:t> </a:t>
            </a:r>
            <a:r>
              <a:rPr lang="en-ZA" dirty="0" smtClean="0"/>
              <a:t>Mechanical and biological treatment</a:t>
            </a:r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5764235" y="332734"/>
            <a:ext cx="2918012" cy="431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NO CHEMICALS </a:t>
            </a:r>
            <a:r>
              <a:rPr lang="en-ZA" sz="2400" b="1" dirty="0" smtClean="0"/>
              <a:t>!!</a:t>
            </a:r>
            <a:endParaRPr lang="en-ZA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59192" y="5226601"/>
            <a:ext cx="2918012" cy="431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NO </a:t>
            </a:r>
            <a:r>
              <a:rPr lang="en-ZA" sz="2400" b="1" dirty="0" smtClean="0"/>
              <a:t>ELECTRICITY !!</a:t>
            </a:r>
            <a:endParaRPr lang="en-Z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28960" y="5709051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ym typeface="Wingdings" panose="05000000000000000000" pitchFamily="2" charset="2"/>
              </a:rPr>
              <a:t> DTF r</a:t>
            </a:r>
            <a:r>
              <a:rPr lang="en-ZA" dirty="0" smtClean="0"/>
              <a:t>uns by gravity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3" y="1431412"/>
            <a:ext cx="6889898" cy="35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5995" y="77460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" y="1215500"/>
            <a:ext cx="2686632" cy="185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8" y="3133648"/>
            <a:ext cx="1500605" cy="218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2" y="3126747"/>
            <a:ext cx="1705148" cy="2202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31135" y="1185732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1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591" y="1241367"/>
            <a:ext cx="255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Operator Store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31135" y="1857472"/>
            <a:ext cx="383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Operator’s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Entrance registration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Storage room for equipment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4200995" y="3506289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2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5068" y="3506289"/>
            <a:ext cx="427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Receiving Bay / Balancing Tank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5548" y="4122394"/>
            <a:ext cx="383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Screening of the coarse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Storage of the effluent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Flow control to provide constant inflow to the DTF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64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87443" y="22494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07" y="883323"/>
            <a:ext cx="3424979" cy="229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50" y="3402564"/>
            <a:ext cx="3642910" cy="23044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07221" y="817991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3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685" y="845808"/>
            <a:ext cx="255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Settler</a:t>
            </a:r>
            <a:endParaRPr lang="en-Z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50648" y="1540045"/>
            <a:ext cx="383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 consecutive chambers separated with a baffle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Sedimentation of settable solid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Flotation of fat and oil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472027" y="3620220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4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907" y="3620220"/>
            <a:ext cx="34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Anaerobic Baffled Reactor</a:t>
            </a:r>
            <a:endParaRPr lang="en-Z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094" y="4340041"/>
            <a:ext cx="4223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 rows of 6 consecutive chambers with down pipes </a:t>
            </a:r>
            <a:r>
              <a:rPr lang="en-ZA" dirty="0" smtClean="0">
                <a:sym typeface="Wingdings" panose="05000000000000000000" pitchFamily="2" charset="2"/>
              </a:rPr>
              <a:t> anaerobic treatment through the settled sludge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1 siphon chamber </a:t>
            </a:r>
            <a:r>
              <a:rPr lang="en-ZA" dirty="0" smtClean="0">
                <a:sym typeface="Wingdings" panose="05000000000000000000" pitchFamily="2" charset="2"/>
              </a:rPr>
              <a:t> to release intermittent flow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1247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16236" y="-40057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15" y="422659"/>
            <a:ext cx="4346917" cy="179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19" y="2188109"/>
            <a:ext cx="2939707" cy="2218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" y="4017217"/>
            <a:ext cx="2507601" cy="17707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96001" y="381501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5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8658" y="2689434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6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4478" y="4643951"/>
            <a:ext cx="510988" cy="5173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7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6737" y="966406"/>
            <a:ext cx="5035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 basins filled with successive gravel and sand layers planted with aquatic plants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Perforated pipes on top (to feed) and at the bottom (to receive)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 smtClean="0"/>
              <a:t>FiItration</a:t>
            </a:r>
            <a:r>
              <a:rPr lang="en-ZA" dirty="0" smtClean="0"/>
              <a:t>, and aerobic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20905" y="409318"/>
            <a:ext cx="459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Vertical Flow Constructed Wetland</a:t>
            </a:r>
            <a:endParaRPr lang="en-Z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36" y="2725158"/>
            <a:ext cx="459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Sludge Drying Beds</a:t>
            </a:r>
            <a:endParaRPr lang="en-Z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4486" y="3257215"/>
            <a:ext cx="560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2 to 4 non planted beds filled with successive gravel and sand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Filtration and evaporation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8732" y="4671768"/>
            <a:ext cx="459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Composting Area</a:t>
            </a:r>
            <a:endParaRPr lang="en-Z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4193" y="5215313"/>
            <a:ext cx="560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Composting 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Mix dry sludge and organic waste to produce compost</a:t>
            </a:r>
          </a:p>
        </p:txBody>
      </p:sp>
    </p:spTree>
    <p:extLst>
      <p:ext uri="{BB962C8B-B14F-4D97-AF65-F5344CB8AC3E}">
        <p14:creationId xmlns:p14="http://schemas.microsoft.com/office/powerpoint/2010/main" val="9090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256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GillSans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Felipe Contreras</dc:creator>
  <cp:lastModifiedBy>Bernard Njenga</cp:lastModifiedBy>
  <cp:revision>31</cp:revision>
  <dcterms:created xsi:type="dcterms:W3CDTF">2017-02-05T20:33:24Z</dcterms:created>
  <dcterms:modified xsi:type="dcterms:W3CDTF">2017-08-19T02:24:01Z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1226027</vt:lpwstr>
  </property>
  <property fmtid="{D5CDD505-2E9C-101B-9397-08002B2CF9AE}" pid="3" name="NXPowerLiteSettings">
    <vt:lpwstr>C4000400038000</vt:lpwstr>
  </property>
  <property fmtid="{D5CDD505-2E9C-101B-9397-08002B2CF9AE}" pid="4" name="NXPowerLiteVersion">
    <vt:lpwstr>D7.1.10</vt:lpwstr>
  </property>
</Properties>
</file>